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9" r:id="rId3"/>
    <p:sldId id="263" r:id="rId4"/>
    <p:sldId id="256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4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4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FC408-4FCF-A432-42DB-B9B1AD7EE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3D6BD0-B138-03F8-CD8D-7B5B33B43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20A84-4D57-7883-8FD6-685B44B41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8BD7-15F1-4567-BFAB-E943755FEF47}" type="datetimeFigureOut">
              <a:rPr lang="en-PH" smtClean="0"/>
              <a:t>11/04/2025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1FCE-4F35-FD56-5EC5-B48DCD72C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FCDFD-7D0F-E6B4-C5E0-EBC71A746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244A-0B52-49D7-9737-89DF40B9A8D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02486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3FEC8-CEC0-5F67-0A0D-B4235B16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370F1-C12A-4EDE-8E1A-5A4485960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33BA0-03F3-E72D-6E14-8AC192BE1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8BD7-15F1-4567-BFAB-E943755FEF47}" type="datetimeFigureOut">
              <a:rPr lang="en-PH" smtClean="0"/>
              <a:t>11/04/2025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C5F64-F24C-DE79-19B8-845F905C1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7EA01-89A6-1D67-ADC9-C96C17DE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244A-0B52-49D7-9737-89DF40B9A8D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747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3C789D-B216-CA0D-DCF9-DE86D752F0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7821FE-090D-4402-0954-708A0491E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193D8-A633-D726-171B-3497C97BB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8BD7-15F1-4567-BFAB-E943755FEF47}" type="datetimeFigureOut">
              <a:rPr lang="en-PH" smtClean="0"/>
              <a:t>11/04/2025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125C2-3D97-A9CC-716D-89544D696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54950-C932-BCDB-504B-35C10E7B2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244A-0B52-49D7-9737-89DF40B9A8D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051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E72C8-B9EC-6C8E-54CF-CA04D8835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C59CB-42DC-A1D3-EB6B-66B395FCE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5FDA9-8082-AB1C-E964-E6AB508A7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8BD7-15F1-4567-BFAB-E943755FEF47}" type="datetimeFigureOut">
              <a:rPr lang="en-PH" smtClean="0"/>
              <a:t>11/04/2025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920BC-DD72-42B0-9F1E-D428FC168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10408-D3E0-B3D7-EB70-773F2DB2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244A-0B52-49D7-9737-89DF40B9A8D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165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793D9-6A30-8A39-438A-74A7A411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83378-5C4B-618B-47C7-905D49D1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903AB-F7C2-0FCE-2B9C-B206187B8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8BD7-15F1-4567-BFAB-E943755FEF47}" type="datetimeFigureOut">
              <a:rPr lang="en-PH" smtClean="0"/>
              <a:t>11/04/2025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16FFD-2413-9FF9-2513-1B37E33F9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CECFA-85FA-6BC7-EA38-AC949A56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244A-0B52-49D7-9737-89DF40B9A8D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3144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39386-C8D7-3A2B-F50E-0B9FC5355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C7802-BFF3-E8F7-6E0E-590F121B7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10F14-927A-759B-8B76-791C763E4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B5941-BBBF-F20F-9488-4F5682BCE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8BD7-15F1-4567-BFAB-E943755FEF47}" type="datetimeFigureOut">
              <a:rPr lang="en-PH" smtClean="0"/>
              <a:t>11/04/2025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DAC72-39CF-9E72-FB49-CA3B82A06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FA765-AE1F-248B-888E-3288D68B0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244A-0B52-49D7-9737-89DF40B9A8D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49894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F0D6B-C34E-8FFD-7D13-AE45904C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4C8DC-3D17-2D29-9644-90180BEAC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AAB4B9-E4D1-3AE8-7CD0-656E9B0CB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E3286F-5244-30E3-2EA4-4A32DAAD2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6AE4FE-8E6B-0AB3-2014-4167DCD27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38B2FC-FDEE-8808-461E-D370F81CB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8BD7-15F1-4567-BFAB-E943755FEF47}" type="datetimeFigureOut">
              <a:rPr lang="en-PH" smtClean="0"/>
              <a:t>11/04/2025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3D5DE1-B6D3-3EA4-D6DA-27F66CC5F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46A317-1923-D808-59F6-4D774B1CC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244A-0B52-49D7-9737-89DF40B9A8D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43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73FE3-B914-EEE2-63DA-453501D8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E5AE9E-EDF1-55B9-F748-D4CDE90D8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8BD7-15F1-4567-BFAB-E943755FEF47}" type="datetimeFigureOut">
              <a:rPr lang="en-PH" smtClean="0"/>
              <a:t>11/04/2025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3EBAB7-A61D-2D67-D28E-B0437D930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F1BC5D-31E4-414B-EC14-CC5D87D0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244A-0B52-49D7-9737-89DF40B9A8D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74140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A00011-E30F-BFD7-6A9E-E0FE244DA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8BD7-15F1-4567-BFAB-E943755FEF47}" type="datetimeFigureOut">
              <a:rPr lang="en-PH" smtClean="0"/>
              <a:t>11/04/2025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486051-4933-B951-E82B-4E7A9CC72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30691-E65B-975D-A50F-213B3360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244A-0B52-49D7-9737-89DF40B9A8D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25465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B818-771D-A6D3-FED1-3EBBC3DDD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B974C-B6C3-210A-4C4A-87810DF02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45AC4-0494-A2BD-6B3F-72979D4EB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D31E5-4214-3CF9-E3E5-3B0E6A12F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8BD7-15F1-4567-BFAB-E943755FEF47}" type="datetimeFigureOut">
              <a:rPr lang="en-PH" smtClean="0"/>
              <a:t>11/04/2025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A401E-418C-DD51-EE10-A8730DFE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5D4B5-D2CF-ED0B-2A52-05C56DBB9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244A-0B52-49D7-9737-89DF40B9A8D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9190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F6D80-DE5D-4067-C176-8A7FBBC1A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AA7EA1-6149-4D67-18C8-24DBCBA3C9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00930-91B7-0F9B-36C5-B45864E33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B8295-975A-F892-4228-40D3C990B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B8BD7-15F1-4567-BFAB-E943755FEF47}" type="datetimeFigureOut">
              <a:rPr lang="en-PH" smtClean="0"/>
              <a:t>11/04/2025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10991-7FB6-874E-1D87-F3C8E6BD8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6A5CC-22AE-9CE8-72DD-5B0D305C1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E244A-0B52-49D7-9737-89DF40B9A8D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90014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25EEFC-9468-AFCD-17D7-92CC03E2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CB6F4-781A-C4EF-A022-3DC0D4A7F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59F1A-B5CD-2851-0BE8-6D5FA76E1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B8BD7-15F1-4567-BFAB-E943755FEF47}" type="datetimeFigureOut">
              <a:rPr lang="en-PH" smtClean="0"/>
              <a:t>11/04/2025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22BFC-F0D2-E5AB-116E-156B9AC38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4341A-BA0B-B41C-8ED8-F1CE9CE61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E244A-0B52-49D7-9737-89DF40B9A8D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7532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70CFB5-7D51-79B3-F394-63166F604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D8A380-D65D-DF94-B720-E57BFC209621}"/>
              </a:ext>
            </a:extLst>
          </p:cNvPr>
          <p:cNvSpPr/>
          <p:nvPr/>
        </p:nvSpPr>
        <p:spPr>
          <a:xfrm>
            <a:off x="2595811" y="242747"/>
            <a:ext cx="700037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From Field to Dashboard: </a:t>
            </a:r>
          </a:p>
          <a:p>
            <a:pPr algn="ctr"/>
            <a:r>
              <a:rPr lang="en-US" sz="480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How We Herd with Data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8FD01E-6A98-2EF6-D4B2-A1C2CD137103}"/>
              </a:ext>
            </a:extLst>
          </p:cNvPr>
          <p:cNvCxnSpPr/>
          <p:nvPr/>
        </p:nvCxnSpPr>
        <p:spPr>
          <a:xfrm>
            <a:off x="1533237" y="1154545"/>
            <a:ext cx="1320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ECC678-C536-308C-DC1D-618E1C3FDAED}"/>
              </a:ext>
            </a:extLst>
          </p:cNvPr>
          <p:cNvCxnSpPr/>
          <p:nvPr/>
        </p:nvCxnSpPr>
        <p:spPr>
          <a:xfrm>
            <a:off x="9439578" y="1154545"/>
            <a:ext cx="13208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00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C5F3-E85C-AA26-7934-D78BC3F0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1A8AC-D791-0BE1-6E9B-0A6BD3F7B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CA608-A6E0-62D6-8498-9C91C9EEE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D6AD9A-273F-CC21-C123-8B82FC04BEE6}"/>
              </a:ext>
            </a:extLst>
          </p:cNvPr>
          <p:cNvSpPr/>
          <p:nvPr/>
        </p:nvSpPr>
        <p:spPr>
          <a:xfrm>
            <a:off x="276225" y="1101725"/>
            <a:ext cx="1743075" cy="739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chemeClr val="tx1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Filter by Customer and 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0D8A58-D9B7-67CB-AEB8-D8CA261C3F2C}"/>
              </a:ext>
            </a:extLst>
          </p:cNvPr>
          <p:cNvSpPr/>
          <p:nvPr/>
        </p:nvSpPr>
        <p:spPr>
          <a:xfrm>
            <a:off x="3362325" y="1101725"/>
            <a:ext cx="1743075" cy="739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chemeClr val="tx1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Monitor Weekly and Daily Robotic Mowing Machine Activity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140141-7E87-9040-99AA-7DA7709A033F}"/>
              </a:ext>
            </a:extLst>
          </p:cNvPr>
          <p:cNvSpPr/>
          <p:nvPr/>
        </p:nvSpPr>
        <p:spPr>
          <a:xfrm>
            <a:off x="6448425" y="1101725"/>
            <a:ext cx="1743075" cy="739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chemeClr val="tx1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Visualize Robotic Mowing Machine Monitoring and Coverage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64C7A9-528D-73FA-E187-95CAE9DE0D69}"/>
              </a:ext>
            </a:extLst>
          </p:cNvPr>
          <p:cNvSpPr/>
          <p:nvPr/>
        </p:nvSpPr>
        <p:spPr>
          <a:xfrm>
            <a:off x="9534525" y="1101725"/>
            <a:ext cx="1743075" cy="739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chemeClr val="tx1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Track Target vs Actual Performance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0FAD9E-8889-CF71-4696-DC923A8FBADB}"/>
              </a:ext>
            </a:extLst>
          </p:cNvPr>
          <p:cNvSpPr/>
          <p:nvPr/>
        </p:nvSpPr>
        <p:spPr>
          <a:xfrm>
            <a:off x="6448424" y="3749675"/>
            <a:ext cx="1743075" cy="739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chemeClr val="tx1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Investigate Operational Errors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257CB4-1464-039E-F530-B680A5A04FA4}"/>
              </a:ext>
            </a:extLst>
          </p:cNvPr>
          <p:cNvSpPr/>
          <p:nvPr/>
        </p:nvSpPr>
        <p:spPr>
          <a:xfrm>
            <a:off x="9534524" y="3749675"/>
            <a:ext cx="1743075" cy="739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chemeClr val="tx1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Assess Robotic Mowing Machine Age Distribution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8F1787-75B9-AE46-8C9A-ADBF5CEFA735}"/>
              </a:ext>
            </a:extLst>
          </p:cNvPr>
          <p:cNvSpPr/>
          <p:nvPr/>
        </p:nvSpPr>
        <p:spPr>
          <a:xfrm>
            <a:off x="361950" y="1976437"/>
            <a:ext cx="1743075" cy="966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E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  <a:br>
              <a:rPr lang="en-AE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E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desired customer (e.g., Hilton Head Airport) and date range.</a:t>
            </a:r>
            <a:endParaRPr lang="en-PH" sz="1200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10FD88-084C-A23E-EAAC-1703E38D62DC}"/>
              </a:ext>
            </a:extLst>
          </p:cNvPr>
          <p:cNvSpPr/>
          <p:nvPr/>
        </p:nvSpPr>
        <p:spPr>
          <a:xfrm>
            <a:off x="3209925" y="1943894"/>
            <a:ext cx="1743075" cy="966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E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  <a:br>
              <a:rPr lang="en-AE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E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average goat working hours and daily performance charts.</a:t>
            </a:r>
            <a:endParaRPr lang="en-PH" sz="1200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E940BF-A030-5253-78B3-8D3D3B37B69E}"/>
              </a:ext>
            </a:extLst>
          </p:cNvPr>
          <p:cNvSpPr/>
          <p:nvPr/>
        </p:nvSpPr>
        <p:spPr>
          <a:xfrm>
            <a:off x="6257926" y="1866107"/>
            <a:ext cx="1895474" cy="966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E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  <a:br>
              <a:rPr lang="en-AE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E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 to the heat map to see mowing coverage.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A6FD37-E8C2-24BD-FA60-0BED53BA7A3D}"/>
              </a:ext>
            </a:extLst>
          </p:cNvPr>
          <p:cNvSpPr/>
          <p:nvPr/>
        </p:nvSpPr>
        <p:spPr>
          <a:xfrm>
            <a:off x="9277351" y="1878808"/>
            <a:ext cx="2190749" cy="966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E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</a:p>
          <a:p>
            <a:r>
              <a:rPr lang="en-AE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target cuts vs actual cuts and detect any discrepancies in units via the ERROR status.</a:t>
            </a:r>
            <a:endParaRPr lang="en-PH" sz="1200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DF26A0-83C1-1539-1900-7DCA597B2652}"/>
              </a:ext>
            </a:extLst>
          </p:cNvPr>
          <p:cNvSpPr/>
          <p:nvPr/>
        </p:nvSpPr>
        <p:spPr>
          <a:xfrm>
            <a:off x="6257926" y="4624387"/>
            <a:ext cx="2154340" cy="9667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E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  <a:br>
              <a:rPr lang="en-AE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E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status filter to detect units in ERROR state for prompt troubleshooting and resolution.</a:t>
            </a:r>
            <a:endParaRPr lang="en-PH" sz="1200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97606B-A0E2-1D69-E97B-A17688C5D0E4}"/>
              </a:ext>
            </a:extLst>
          </p:cNvPr>
          <p:cNvSpPr/>
          <p:nvPr/>
        </p:nvSpPr>
        <p:spPr>
          <a:xfrm>
            <a:off x="9226652" y="4586286"/>
            <a:ext cx="2241448" cy="800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E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  <a:br>
              <a:rPr lang="en-AE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E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 chart to assess the age distribution of the robotic mowing machines and plan for maintenance or replacements.</a:t>
            </a:r>
            <a:endParaRPr lang="en-PH" sz="1200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44F30D-7F15-8212-EE03-EBCBC34B4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2" y="152351"/>
            <a:ext cx="11974596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64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394B1-DFEC-FB38-B916-5D91CDA4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0" name="Picture 2" descr="Grass Vector Art, Icons, and Graphics for Free Download">
            <a:extLst>
              <a:ext uri="{FF2B5EF4-FFF2-40B4-BE49-F238E27FC236}">
                <a16:creationId xmlns:a16="http://schemas.microsoft.com/office/drawing/2014/main" id="{34D47D38-1C30-8009-FDBB-F34030EE4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8" b="98635" l="781" r="99896">
                        <a14:foregroundMark x1="23281" y1="81058" x2="23698" y2="81741"/>
                        <a14:foregroundMark x1="35990" y1="82253" x2="19167" y2="91126"/>
                        <a14:foregroundMark x1="677" y1="68601" x2="70417" y2="60239"/>
                        <a14:foregroundMark x1="70417" y1="60239" x2="94427" y2="73720"/>
                        <a14:foregroundMark x1="94427" y1="73720" x2="99323" y2="82935"/>
                        <a14:foregroundMark x1="99323" y1="82935" x2="18177" y2="97611"/>
                        <a14:foregroundMark x1="18177" y1="97611" x2="1667" y2="86860"/>
                        <a14:foregroundMark x1="1667" y1="86860" x2="1510" y2="71502"/>
                        <a14:foregroundMark x1="1510" y1="71502" x2="885" y2="69795"/>
                        <a14:foregroundMark x1="84792" y1="65700" x2="99271" y2="78157"/>
                        <a14:foregroundMark x1="99271" y1="78157" x2="97656" y2="93515"/>
                        <a14:foregroundMark x1="97656" y1="93515" x2="91823" y2="91980"/>
                        <a14:foregroundMark x1="91823" y1="91980" x2="87813" y2="80717"/>
                        <a14:foregroundMark x1="87813" y1="80717" x2="85781" y2="69283"/>
                        <a14:foregroundMark x1="85781" y1="69283" x2="85156" y2="68089"/>
                        <a14:foregroundMark x1="92344" y1="67577" x2="96406" y2="66894"/>
                        <a14:foregroundMark x1="96406" y1="66894" x2="99896" y2="76962"/>
                        <a14:foregroundMark x1="99896" y1="76962" x2="99792" y2="98635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36900"/>
            <a:ext cx="12192000" cy="37211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B742B27-A4DC-E496-833B-D57AD564A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690" y="802729"/>
            <a:ext cx="8054074" cy="506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35BFE9-14CE-FC57-57DA-7633D95FA762}"/>
              </a:ext>
            </a:extLst>
          </p:cNvPr>
          <p:cNvSpPr/>
          <p:nvPr/>
        </p:nvSpPr>
        <p:spPr>
          <a:xfrm>
            <a:off x="1340733" y="479563"/>
            <a:ext cx="97137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>
                  <a:solidFill>
                    <a:schemeClr val="accent6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Automated Data Processing and Reporting Pipeline</a:t>
            </a:r>
          </a:p>
        </p:txBody>
      </p:sp>
    </p:spTree>
    <p:extLst>
      <p:ext uri="{BB962C8B-B14F-4D97-AF65-F5344CB8AC3E}">
        <p14:creationId xmlns:p14="http://schemas.microsoft.com/office/powerpoint/2010/main" val="1685344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AFA8F2-5EBA-502C-223C-FAD0CC46A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E34A34-486C-23D0-A249-46B42DF93B73}"/>
              </a:ext>
            </a:extLst>
          </p:cNvPr>
          <p:cNvSpPr/>
          <p:nvPr/>
        </p:nvSpPr>
        <p:spPr>
          <a:xfrm>
            <a:off x="4619624" y="1085850"/>
            <a:ext cx="1209675" cy="209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Weekly Performance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498368-578A-A331-092A-E75DF1B6DE6F}"/>
              </a:ext>
            </a:extLst>
          </p:cNvPr>
          <p:cNvSpPr/>
          <p:nvPr/>
        </p:nvSpPr>
        <p:spPr>
          <a:xfrm>
            <a:off x="5962649" y="1085850"/>
            <a:ext cx="1209675" cy="209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Daily Performance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C36C8D-612F-F27B-D33A-241DFDB84ABF}"/>
              </a:ext>
            </a:extLst>
          </p:cNvPr>
          <p:cNvSpPr/>
          <p:nvPr/>
        </p:nvSpPr>
        <p:spPr>
          <a:xfrm>
            <a:off x="7305674" y="1085850"/>
            <a:ext cx="1209675" cy="209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Total Performance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436615-764C-4FFC-4D5A-A7FBE9ADF1EF}"/>
              </a:ext>
            </a:extLst>
          </p:cNvPr>
          <p:cNvSpPr/>
          <p:nvPr/>
        </p:nvSpPr>
        <p:spPr>
          <a:xfrm>
            <a:off x="8782049" y="1085850"/>
            <a:ext cx="1209675" cy="209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Ticket Data and Error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4CF8E2-0A77-58F6-CD40-AFE84971EC14}"/>
              </a:ext>
            </a:extLst>
          </p:cNvPr>
          <p:cNvSpPr/>
          <p:nvPr/>
        </p:nvSpPr>
        <p:spPr>
          <a:xfrm>
            <a:off x="10186988" y="1085850"/>
            <a:ext cx="1209675" cy="209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TCO Calculator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1983EA-0D12-3CD0-40B4-10427C2FBC57}"/>
              </a:ext>
            </a:extLst>
          </p:cNvPr>
          <p:cNvCxnSpPr>
            <a:stCxn id="6" idx="2"/>
          </p:cNvCxnSpPr>
          <p:nvPr/>
        </p:nvCxnSpPr>
        <p:spPr>
          <a:xfrm>
            <a:off x="5224462" y="1295400"/>
            <a:ext cx="109538" cy="35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834FB4-D328-BAB8-AED9-803D8ACAEF52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567487" y="1295400"/>
            <a:ext cx="133349" cy="35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23A1E9-F191-F376-BE3C-474442E595E9}"/>
              </a:ext>
            </a:extLst>
          </p:cNvPr>
          <p:cNvCxnSpPr>
            <a:cxnSpLocks/>
          </p:cNvCxnSpPr>
          <p:nvPr/>
        </p:nvCxnSpPr>
        <p:spPr>
          <a:xfrm>
            <a:off x="7910511" y="1295400"/>
            <a:ext cx="128588" cy="35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B772F1-C1E5-CCFE-4853-326401134586}"/>
              </a:ext>
            </a:extLst>
          </p:cNvPr>
          <p:cNvCxnSpPr>
            <a:cxnSpLocks/>
          </p:cNvCxnSpPr>
          <p:nvPr/>
        </p:nvCxnSpPr>
        <p:spPr>
          <a:xfrm>
            <a:off x="9386886" y="1295400"/>
            <a:ext cx="142876" cy="35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09A5B4-FBBB-B047-3C4F-E4B395C73079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0791826" y="1295400"/>
            <a:ext cx="209549" cy="35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D5B6360-33A6-9440-03B2-5262C78C3D05}"/>
              </a:ext>
            </a:extLst>
          </p:cNvPr>
          <p:cNvSpPr/>
          <p:nvPr/>
        </p:nvSpPr>
        <p:spPr>
          <a:xfrm>
            <a:off x="7661671" y="5772148"/>
            <a:ext cx="1566865" cy="3524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300" i="1" dirty="0"/>
              <a:t>Target Cut of the Customer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DEFC3BB-0024-3A31-882B-D1E9C51AA15D}"/>
              </a:ext>
            </a:extLst>
          </p:cNvPr>
          <p:cNvSpPr/>
          <p:nvPr/>
        </p:nvSpPr>
        <p:spPr>
          <a:xfrm>
            <a:off x="5396506" y="5760592"/>
            <a:ext cx="1566865" cy="3524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300" i="1" dirty="0"/>
              <a:t>Actual Cut of the Customer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373B262-E5DD-33F1-E048-85A916A2E37A}"/>
              </a:ext>
            </a:extLst>
          </p:cNvPr>
          <p:cNvSpPr/>
          <p:nvPr/>
        </p:nvSpPr>
        <p:spPr>
          <a:xfrm>
            <a:off x="2833687" y="4019549"/>
            <a:ext cx="1566865" cy="3524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300" i="1" dirty="0"/>
              <a:t>Filter Customers Goat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115B92E-F18D-4661-338E-E9BE6C5B80A5}"/>
              </a:ext>
            </a:extLst>
          </p:cNvPr>
          <p:cNvSpPr/>
          <p:nvPr/>
        </p:nvSpPr>
        <p:spPr>
          <a:xfrm>
            <a:off x="1266822" y="2752724"/>
            <a:ext cx="1566865" cy="3524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300" i="1" dirty="0"/>
              <a:t>Filter Customer Name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1E84E41-9E73-9915-4641-EA645791452F}"/>
              </a:ext>
            </a:extLst>
          </p:cNvPr>
          <p:cNvSpPr/>
          <p:nvPr/>
        </p:nvSpPr>
        <p:spPr>
          <a:xfrm>
            <a:off x="1266823" y="2057399"/>
            <a:ext cx="1566865" cy="3524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300" i="1" dirty="0"/>
              <a:t>Filter Customer Date and Season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423DB76-AB32-63E8-386A-3DDD3007CAB0}"/>
              </a:ext>
            </a:extLst>
          </p:cNvPr>
          <p:cNvSpPr/>
          <p:nvPr/>
        </p:nvSpPr>
        <p:spPr>
          <a:xfrm>
            <a:off x="8372470" y="4371974"/>
            <a:ext cx="1566865" cy="3524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300" i="1" dirty="0"/>
              <a:t>Status Percentage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081351D-89B2-ED64-0584-C14D5124AA39}"/>
              </a:ext>
            </a:extLst>
          </p:cNvPr>
          <p:cNvSpPr/>
          <p:nvPr/>
        </p:nvSpPr>
        <p:spPr>
          <a:xfrm>
            <a:off x="3121819" y="5760591"/>
            <a:ext cx="1566865" cy="3524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300" i="1" dirty="0"/>
              <a:t>Ave Goat Working Hours for Season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4643F99-135C-E35B-15DE-C26500CFB91C}"/>
              </a:ext>
            </a:extLst>
          </p:cNvPr>
          <p:cNvSpPr/>
          <p:nvPr/>
        </p:nvSpPr>
        <p:spPr>
          <a:xfrm>
            <a:off x="5605459" y="2086674"/>
            <a:ext cx="2024066" cy="3524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300" i="1" dirty="0"/>
              <a:t>Ave Goat Working Hours on a Weekly Basis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AF09D1C-3D51-05E5-229E-C919BD90339A}"/>
              </a:ext>
            </a:extLst>
          </p:cNvPr>
          <p:cNvSpPr/>
          <p:nvPr/>
        </p:nvSpPr>
        <p:spPr>
          <a:xfrm>
            <a:off x="4581526" y="4474720"/>
            <a:ext cx="2257424" cy="1258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300" i="1" dirty="0"/>
              <a:t>Click to see the Hours Per Goat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C12A35F-DD4B-CB18-6699-1DE6BD4B4F2E}"/>
              </a:ext>
            </a:extLst>
          </p:cNvPr>
          <p:cNvSpPr/>
          <p:nvPr/>
        </p:nvSpPr>
        <p:spPr>
          <a:xfrm>
            <a:off x="10113167" y="5936803"/>
            <a:ext cx="1566865" cy="3524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300" i="1" dirty="0"/>
              <a:t>Age of the Goats</a:t>
            </a:r>
          </a:p>
        </p:txBody>
      </p:sp>
    </p:spTree>
    <p:extLst>
      <p:ext uri="{BB962C8B-B14F-4D97-AF65-F5344CB8AC3E}">
        <p14:creationId xmlns:p14="http://schemas.microsoft.com/office/powerpoint/2010/main" val="2906406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46EDBE1-F6A2-EF2C-BAEB-D07E50F40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44"/>
            <a:ext cx="12192000" cy="68375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6FCD20-A34F-019C-5E39-53B901148442}"/>
              </a:ext>
            </a:extLst>
          </p:cNvPr>
          <p:cNvSpPr/>
          <p:nvPr/>
        </p:nvSpPr>
        <p:spPr>
          <a:xfrm>
            <a:off x="4610099" y="1028700"/>
            <a:ext cx="1209675" cy="209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Weekly Performance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01A7C-3084-CD4E-B10D-B1CB2C06792C}"/>
              </a:ext>
            </a:extLst>
          </p:cNvPr>
          <p:cNvSpPr/>
          <p:nvPr/>
        </p:nvSpPr>
        <p:spPr>
          <a:xfrm>
            <a:off x="5953124" y="1028700"/>
            <a:ext cx="1209675" cy="209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Daily Performance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838D6-227A-94CD-C874-EE3B8E0106CF}"/>
              </a:ext>
            </a:extLst>
          </p:cNvPr>
          <p:cNvSpPr/>
          <p:nvPr/>
        </p:nvSpPr>
        <p:spPr>
          <a:xfrm>
            <a:off x="7296149" y="1028700"/>
            <a:ext cx="1209675" cy="209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Total Performance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69276-2208-A162-DC08-0372C98F833F}"/>
              </a:ext>
            </a:extLst>
          </p:cNvPr>
          <p:cNvSpPr/>
          <p:nvPr/>
        </p:nvSpPr>
        <p:spPr>
          <a:xfrm>
            <a:off x="8772524" y="1028700"/>
            <a:ext cx="1209675" cy="209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Ticket Data and Error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785878-5E3D-4EB0-C860-0280F7CA39AC}"/>
              </a:ext>
            </a:extLst>
          </p:cNvPr>
          <p:cNvSpPr/>
          <p:nvPr/>
        </p:nvSpPr>
        <p:spPr>
          <a:xfrm>
            <a:off x="10177463" y="1028700"/>
            <a:ext cx="1209675" cy="209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900" dirty="0"/>
              <a:t>TCO Calculator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C01A02-CC0C-FA88-8259-92F35A064FED}"/>
              </a:ext>
            </a:extLst>
          </p:cNvPr>
          <p:cNvCxnSpPr>
            <a:stCxn id="8" idx="2"/>
          </p:cNvCxnSpPr>
          <p:nvPr/>
        </p:nvCxnSpPr>
        <p:spPr>
          <a:xfrm>
            <a:off x="5214937" y="1238250"/>
            <a:ext cx="109538" cy="35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FA7CC0-E0A4-1BC5-7633-D2493C9340E2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557962" y="1238250"/>
            <a:ext cx="133349" cy="35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C315C8-08D1-50BE-A424-5A3827C6D424}"/>
              </a:ext>
            </a:extLst>
          </p:cNvPr>
          <p:cNvCxnSpPr>
            <a:cxnSpLocks/>
          </p:cNvCxnSpPr>
          <p:nvPr/>
        </p:nvCxnSpPr>
        <p:spPr>
          <a:xfrm>
            <a:off x="7900986" y="1238250"/>
            <a:ext cx="128588" cy="35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1B8BFE-8795-14F6-AACC-EDDE74DD6296}"/>
              </a:ext>
            </a:extLst>
          </p:cNvPr>
          <p:cNvCxnSpPr>
            <a:cxnSpLocks/>
          </p:cNvCxnSpPr>
          <p:nvPr/>
        </p:nvCxnSpPr>
        <p:spPr>
          <a:xfrm>
            <a:off x="9377361" y="1238250"/>
            <a:ext cx="142876" cy="35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1911FB1-BA6C-DAC3-42B9-9BB7354C3D6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782301" y="1238250"/>
            <a:ext cx="209549" cy="35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28DCAC-48A2-8000-463A-982556E6D99F}"/>
              </a:ext>
            </a:extLst>
          </p:cNvPr>
          <p:cNvSpPr/>
          <p:nvPr/>
        </p:nvSpPr>
        <p:spPr>
          <a:xfrm>
            <a:off x="2833687" y="4019549"/>
            <a:ext cx="1566865" cy="3524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300" i="1" dirty="0"/>
              <a:t>Filter Customers Goat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E91682C-DAA6-3EBC-FC37-2EBD0D2E6ED8}"/>
              </a:ext>
            </a:extLst>
          </p:cNvPr>
          <p:cNvSpPr/>
          <p:nvPr/>
        </p:nvSpPr>
        <p:spPr>
          <a:xfrm>
            <a:off x="1666872" y="2371724"/>
            <a:ext cx="1566865" cy="3524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300" i="1" dirty="0"/>
              <a:t>Filter Customer Name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721AF56-C514-AFA8-64F7-2FD8432FAC5B}"/>
              </a:ext>
            </a:extLst>
          </p:cNvPr>
          <p:cNvSpPr/>
          <p:nvPr/>
        </p:nvSpPr>
        <p:spPr>
          <a:xfrm>
            <a:off x="1666873" y="1943099"/>
            <a:ext cx="1566865" cy="3524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300" i="1" dirty="0"/>
              <a:t>Filter Customer Date and Season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0FC961D-FA38-4CD3-BF6F-489619F5DB0B}"/>
              </a:ext>
            </a:extLst>
          </p:cNvPr>
          <p:cNvSpPr/>
          <p:nvPr/>
        </p:nvSpPr>
        <p:spPr>
          <a:xfrm>
            <a:off x="8758232" y="4143372"/>
            <a:ext cx="1566865" cy="3524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300" i="1" dirty="0"/>
              <a:t>Status Percentage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5D1C3CE-A7B3-51D4-4AEC-CFE866397CCD}"/>
              </a:ext>
            </a:extLst>
          </p:cNvPr>
          <p:cNvSpPr/>
          <p:nvPr/>
        </p:nvSpPr>
        <p:spPr>
          <a:xfrm>
            <a:off x="4967288" y="4246118"/>
            <a:ext cx="2257424" cy="1258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300" i="1" dirty="0"/>
              <a:t>Click to see the Hours Per Goat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2944274-9115-F7D6-9EA1-01B018639425}"/>
              </a:ext>
            </a:extLst>
          </p:cNvPr>
          <p:cNvSpPr/>
          <p:nvPr/>
        </p:nvSpPr>
        <p:spPr>
          <a:xfrm>
            <a:off x="9741692" y="5643562"/>
            <a:ext cx="1566865" cy="3524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300" i="1" dirty="0"/>
              <a:t>Age of the Goats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9808245-5751-038B-1931-34456DB76B30}"/>
              </a:ext>
            </a:extLst>
          </p:cNvPr>
          <p:cNvSpPr/>
          <p:nvPr/>
        </p:nvSpPr>
        <p:spPr>
          <a:xfrm>
            <a:off x="6938959" y="5626524"/>
            <a:ext cx="1662116" cy="3524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300" i="1" dirty="0"/>
              <a:t>Daily Goat Performance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4C532DE-FB99-8A15-F093-C3A070BA03C6}"/>
              </a:ext>
            </a:extLst>
          </p:cNvPr>
          <p:cNvSpPr/>
          <p:nvPr/>
        </p:nvSpPr>
        <p:spPr>
          <a:xfrm>
            <a:off x="8310557" y="2238373"/>
            <a:ext cx="1662116" cy="3524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300" i="1" dirty="0"/>
              <a:t>Goat Mowing Coverage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6B2EA9F-6E30-61A3-2753-9CA49240C1D6}"/>
              </a:ext>
            </a:extLst>
          </p:cNvPr>
          <p:cNvSpPr/>
          <p:nvPr/>
        </p:nvSpPr>
        <p:spPr>
          <a:xfrm>
            <a:off x="1476375" y="2981324"/>
            <a:ext cx="1757361" cy="3524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300" i="1" dirty="0"/>
              <a:t>Change Status to see errors in the Map</a:t>
            </a:r>
          </a:p>
        </p:txBody>
      </p:sp>
    </p:spTree>
    <p:extLst>
      <p:ext uri="{BB962C8B-B14F-4D97-AF65-F5344CB8AC3E}">
        <p14:creationId xmlns:p14="http://schemas.microsoft.com/office/powerpoint/2010/main" val="2603602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5673</TotalTime>
  <Words>265</Words>
  <Application>Microsoft Office PowerPoint</Application>
  <PresentationFormat>Widescreen</PresentationFormat>
  <Paragraphs>45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Consolas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Ashner Gerald Novilla</dc:creator>
  <cp:lastModifiedBy>Ashner Gerald Novilla</cp:lastModifiedBy>
  <cp:revision>7</cp:revision>
  <dcterms:created xsi:type="dcterms:W3CDTF">2025-03-31T20:09:02Z</dcterms:created>
  <dcterms:modified xsi:type="dcterms:W3CDTF">2025-04-11T17:00:09Z</dcterms:modified>
</cp:coreProperties>
</file>